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2772" r:id="rId2"/>
    <p:sldId id="2883" r:id="rId3"/>
    <p:sldId id="2873" r:id="rId4"/>
    <p:sldId id="363" r:id="rId5"/>
    <p:sldId id="2877" r:id="rId6"/>
    <p:sldId id="2878" r:id="rId7"/>
    <p:sldId id="374" r:id="rId8"/>
    <p:sldId id="2874" r:id="rId9"/>
    <p:sldId id="438" r:id="rId10"/>
    <p:sldId id="372" r:id="rId11"/>
    <p:sldId id="2875" r:id="rId12"/>
    <p:sldId id="2880" r:id="rId13"/>
    <p:sldId id="435" r:id="rId14"/>
    <p:sldId id="375" r:id="rId15"/>
    <p:sldId id="2876" r:id="rId16"/>
    <p:sldId id="356" r:id="rId17"/>
    <p:sldId id="351" r:id="rId18"/>
    <p:sldId id="2881" r:id="rId19"/>
    <p:sldId id="2882" r:id="rId20"/>
  </p:sldIdLst>
  <p:sldSz cx="12192000" cy="6858000"/>
  <p:notesSz cx="6796088" cy="9925050"/>
  <p:embeddedFontLst>
    <p:embeddedFont>
      <p:font typeface="MT Extra" panose="05050102010205020202" pitchFamily="18" charset="2"/>
      <p:regular r:id="rId23"/>
    </p:embeddedFont>
    <p:embeddedFont>
      <p:font typeface="Cambria Math" panose="02040503050406030204" pitchFamily="18" charset="0"/>
      <p:regular r:id="rId24"/>
    </p:embeddedFont>
    <p:embeddedFont>
      <p:font typeface="Wingdings 3" panose="05040102010807070707" pitchFamily="18" charset="2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Arial Rounded MT Bold" panose="020B0604020202020204" charset="0"/>
      <p:regular r:id="rId30"/>
      <p:bold r:id="rId3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4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81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Klicken</a:t>
            </a:r>
            <a:r>
              <a:rPr lang="en-US" dirty="0"/>
              <a:t> Sie, um die </a:t>
            </a:r>
            <a:r>
              <a:rPr lang="en-US" dirty="0" err="1"/>
              <a:t>Formate</a:t>
            </a:r>
            <a:r>
              <a:rPr lang="en-US" dirty="0"/>
              <a:t> des </a:t>
            </a:r>
            <a:r>
              <a:rPr lang="en-US" dirty="0" err="1"/>
              <a:t>Vorlagentextes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anose="02020603050405020304" pitchFamily="18" charset="0"/>
              </a:defRPr>
            </a:lvl1pPr>
          </a:lstStyle>
          <a:p>
            <a:fld id="{412C2970-D838-4E16-9F7E-5362C8D6E63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673D2A03-B600-4ECC-8DAD-2248FC306AAF}" type="slidenum">
              <a:rPr lang="de-DE">
                <a:latin typeface="Arial" charset="0"/>
              </a:rPr>
              <a:pPr/>
              <a:t>16</a:t>
            </a:fld>
            <a:endParaRPr lang="de-DE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6955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ED5DD31-8E4B-455E-BE7F-8DA79E381115}" type="slidenum">
              <a:rPr lang="de-DE">
                <a:latin typeface="Arial" charset="0"/>
              </a:rPr>
              <a:pPr/>
              <a:t>17</a:t>
            </a:fld>
            <a:endParaRPr lang="de-DE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29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ED5DD31-8E4B-455E-BE7F-8DA79E381115}" type="slidenum">
              <a:rPr lang="de-DE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8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489BDDC-D466-498A-AB8B-E27DD5E27094}" type="slidenum">
              <a:rPr lang="de-DE">
                <a:latin typeface="Arial" charset="0"/>
              </a:rPr>
              <a:pPr/>
              <a:t>5</a:t>
            </a:fld>
            <a:endParaRPr lang="de-DE"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3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3E13735-EEA8-4F88-8EB7-8D8C81597F64}" type="slidenum">
              <a:rPr lang="de-DE">
                <a:latin typeface="Arial" charset="0"/>
              </a:rPr>
              <a:pPr/>
              <a:t>6</a:t>
            </a:fld>
            <a:endParaRPr lang="de-DE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09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D8406-45D5-4B3D-832C-986D87C5B78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0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D8406-45D5-4B3D-832C-986D87C5B78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521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DCE4156-7721-4442-BCBB-9FBBFF82DF0E}" type="slidenum">
              <a:rPr lang="de-DE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2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02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D8406-45D5-4B3D-832C-986D87C5B78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434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5D8406-45D5-4B3D-832C-986D87C5B784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85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177E49-BB3D-4D46-9FF2-4767B27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8.emf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6.png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sv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6.emf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>
                <a:solidFill>
                  <a:srgbClr val="1F5394"/>
                </a:solidFill>
                <a:latin typeface="+mj-lt"/>
              </a:rPr>
              <a:t>Stochastic Processes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3.1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F2D18DA-EEE1-4CE3-A6FB-3E210DC27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01900" y="1220787"/>
            <a:ext cx="3746500" cy="25209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3A3031-4144-47EA-B7BB-D033E64017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01900" y="3803650"/>
            <a:ext cx="3746500" cy="25209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771C44-897B-48F8-9DCE-86CF4DCE7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97700" y="1220787"/>
            <a:ext cx="3746500" cy="25209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F79778-A28A-45DB-9112-9BF5B90999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97700" y="3803650"/>
            <a:ext cx="3746500" cy="252095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361D0-B5F3-4590-8CB9-D19F5C808A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B89EAB-33FD-4FD8-97C0-2C229670A3E7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 wrap="square" anchor="ctr">
            <a:normAutofit/>
          </a:bodyPr>
          <a:lstStyle/>
          <a:p>
            <a:r>
              <a:rPr lang="en-US" noProof="0" dirty="0"/>
              <a:t>Classification of Stochastic State Processes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530526-10DC-40C2-87E1-A3B6A81A230B}"/>
              </a:ext>
            </a:extLst>
          </p:cNvPr>
          <p:cNvSpPr txBox="1"/>
          <p:nvPr/>
        </p:nvSpPr>
        <p:spPr>
          <a:xfrm>
            <a:off x="2774950" y="989776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continuous state</a:t>
            </a:r>
          </a:p>
        </p:txBody>
      </p:sp>
      <p:sp>
        <p:nvSpPr>
          <p:cNvPr id="437" name="Textfeld 436">
            <a:extLst>
              <a:ext uri="{FF2B5EF4-FFF2-40B4-BE49-F238E27FC236}">
                <a16:creationId xmlns:a16="http://schemas.microsoft.com/office/drawing/2014/main" id="{DC3EEF81-511B-4527-B625-906788C130FC}"/>
              </a:ext>
            </a:extLst>
          </p:cNvPr>
          <p:cNvSpPr txBox="1"/>
          <p:nvPr/>
        </p:nvSpPr>
        <p:spPr>
          <a:xfrm>
            <a:off x="7467600" y="989776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discrete state</a:t>
            </a:r>
          </a:p>
        </p:txBody>
      </p:sp>
      <p:sp>
        <p:nvSpPr>
          <p:cNvPr id="438" name="Textfeld 437">
            <a:extLst>
              <a:ext uri="{FF2B5EF4-FFF2-40B4-BE49-F238E27FC236}">
                <a16:creationId xmlns:a16="http://schemas.microsoft.com/office/drawing/2014/main" id="{93A0781C-ADBF-4B7C-BC89-88E9169AB1A6}"/>
              </a:ext>
            </a:extLst>
          </p:cNvPr>
          <p:cNvSpPr txBox="1"/>
          <p:nvPr/>
        </p:nvSpPr>
        <p:spPr>
          <a:xfrm>
            <a:off x="228600" y="19865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continuous </a:t>
            </a:r>
          </a:p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time</a:t>
            </a:r>
          </a:p>
        </p:txBody>
      </p:sp>
      <p:sp>
        <p:nvSpPr>
          <p:cNvPr id="439" name="Textfeld 438">
            <a:extLst>
              <a:ext uri="{FF2B5EF4-FFF2-40B4-BE49-F238E27FC236}">
                <a16:creationId xmlns:a16="http://schemas.microsoft.com/office/drawing/2014/main" id="{E8CFA2BC-6972-433C-A86D-CC89BCA2210E}"/>
              </a:ext>
            </a:extLst>
          </p:cNvPr>
          <p:cNvSpPr txBox="1"/>
          <p:nvPr/>
        </p:nvSpPr>
        <p:spPr>
          <a:xfrm>
            <a:off x="228600" y="452787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discrete </a:t>
            </a:r>
          </a:p>
          <a:p>
            <a:pPr algn="ctr"/>
            <a:r>
              <a:rPr lang="en-US" sz="2000" b="0" dirty="0">
                <a:solidFill>
                  <a:srgbClr val="747474"/>
                </a:solidFill>
                <a:latin typeface="+mn-lt"/>
              </a:rPr>
              <a:t>time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Markov property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Markov Processes</a:t>
            </a:r>
          </a:p>
        </p:txBody>
      </p:sp>
    </p:spTree>
    <p:extLst>
      <p:ext uri="{BB962C8B-B14F-4D97-AF65-F5344CB8AC3E}">
        <p14:creationId xmlns:p14="http://schemas.microsoft.com/office/powerpoint/2010/main" val="359773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E02ED1-F060-4013-AD54-01BE1BC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Process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1ECD07-A210-4C16-9272-1AEEFE58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kern="0" dirty="0"/>
              <a:t>Future development can be </a:t>
            </a:r>
            <a:br>
              <a:rPr lang="en-US" b="0" kern="0" dirty="0"/>
            </a:br>
            <a:r>
              <a:rPr lang="en-US" b="0" kern="0" dirty="0"/>
              <a:t>calculated from current situation</a:t>
            </a:r>
          </a:p>
          <a:p>
            <a:r>
              <a:rPr lang="en-US" b="0" kern="0" dirty="0"/>
              <a:t>Memoryless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Markov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94ADE6-02AF-418D-BA38-DC71B6448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B469A1-16F7-4D46-9E07-545CD9EAE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78659" y="838200"/>
            <a:ext cx="7010400" cy="394625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8F08AF7-A4EA-4328-927D-373A6C957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192990"/>
              </p:ext>
            </p:extLst>
          </p:nvPr>
        </p:nvGraphicFramePr>
        <p:xfrm>
          <a:off x="762000" y="5080773"/>
          <a:ext cx="701357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Formel" r:id="rId5" imgW="4521200" imgH="457200" progId="Equation.3">
                  <p:embed/>
                </p:oleObj>
              </mc:Choice>
              <mc:Fallback>
                <p:oleObj name="Formel" r:id="rId5" imgW="4521200" imgH="457200" progId="Equation.3">
                  <p:embed/>
                  <p:pic>
                    <p:nvPicPr>
                      <p:cNvPr id="2458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80773"/>
                        <a:ext cx="7013575" cy="7096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6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97BB-428A-4F1C-8059-AFC2507D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Memorylessness</a:t>
            </a:r>
            <a:r>
              <a:rPr lang="en-US" noProof="0" dirty="0"/>
              <a:t> of a Random Variable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3FF927-B346-4ECC-9888-A9314976A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2D36D36B-8270-4D2C-9D4B-2AE9420381DB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2637057" y="5261452"/>
            <a:ext cx="675214" cy="354856"/>
          </a:xfrm>
          <a:custGeom>
            <a:avLst/>
            <a:gdLst>
              <a:gd name="T0" fmla="*/ 32 w 290"/>
              <a:gd name="T1" fmla="*/ 128 h 152"/>
              <a:gd name="T2" fmla="*/ 80 w 290"/>
              <a:gd name="T3" fmla="*/ 128 h 152"/>
              <a:gd name="T4" fmla="*/ 56 w 290"/>
              <a:gd name="T5" fmla="*/ 140 h 152"/>
              <a:gd name="T6" fmla="*/ 56 w 290"/>
              <a:gd name="T7" fmla="*/ 116 h 152"/>
              <a:gd name="T8" fmla="*/ 56 w 290"/>
              <a:gd name="T9" fmla="*/ 140 h 152"/>
              <a:gd name="T10" fmla="*/ 208 w 290"/>
              <a:gd name="T11" fmla="*/ 128 h 152"/>
              <a:gd name="T12" fmla="*/ 256 w 290"/>
              <a:gd name="T13" fmla="*/ 128 h 152"/>
              <a:gd name="T14" fmla="*/ 232 w 290"/>
              <a:gd name="T15" fmla="*/ 140 h 152"/>
              <a:gd name="T16" fmla="*/ 232 w 290"/>
              <a:gd name="T17" fmla="*/ 116 h 152"/>
              <a:gd name="T18" fmla="*/ 232 w 290"/>
              <a:gd name="T19" fmla="*/ 140 h 152"/>
              <a:gd name="T20" fmla="*/ 202 w 290"/>
              <a:gd name="T21" fmla="*/ 136 h 152"/>
              <a:gd name="T22" fmla="*/ 86 w 290"/>
              <a:gd name="T23" fmla="*/ 124 h 152"/>
              <a:gd name="T24" fmla="*/ 278 w 290"/>
              <a:gd name="T25" fmla="*/ 23 h 152"/>
              <a:gd name="T26" fmla="*/ 23 w 290"/>
              <a:gd name="T27" fmla="*/ 0 h 152"/>
              <a:gd name="T28" fmla="*/ 0 w 290"/>
              <a:gd name="T29" fmla="*/ 119 h 152"/>
              <a:gd name="T30" fmla="*/ 26 w 290"/>
              <a:gd name="T31" fmla="*/ 136 h 152"/>
              <a:gd name="T32" fmla="*/ 17 w 290"/>
              <a:gd name="T33" fmla="*/ 124 h 152"/>
              <a:gd name="T34" fmla="*/ 12 w 290"/>
              <a:gd name="T35" fmla="*/ 23 h 152"/>
              <a:gd name="T36" fmla="*/ 247 w 290"/>
              <a:gd name="T37" fmla="*/ 12 h 152"/>
              <a:gd name="T38" fmla="*/ 275 w 290"/>
              <a:gd name="T39" fmla="*/ 119 h 152"/>
              <a:gd name="T40" fmla="*/ 262 w 290"/>
              <a:gd name="T41" fmla="*/ 124 h 152"/>
              <a:gd name="T42" fmla="*/ 270 w 290"/>
              <a:gd name="T43" fmla="*/ 136 h 152"/>
              <a:gd name="T44" fmla="*/ 278 w 290"/>
              <a:gd name="T45" fmla="*/ 23 h 152"/>
              <a:gd name="T46" fmla="*/ 196 w 290"/>
              <a:gd name="T47" fmla="*/ 68 h 152"/>
              <a:gd name="T48" fmla="*/ 192 w 290"/>
              <a:gd name="T49" fmla="*/ 24 h 152"/>
              <a:gd name="T50" fmla="*/ 148 w 290"/>
              <a:gd name="T51" fmla="*/ 28 h 152"/>
              <a:gd name="T52" fmla="*/ 152 w 290"/>
              <a:gd name="T53" fmla="*/ 72 h 152"/>
              <a:gd name="T54" fmla="*/ 160 w 290"/>
              <a:gd name="T55" fmla="*/ 36 h 152"/>
              <a:gd name="T56" fmla="*/ 184 w 290"/>
              <a:gd name="T57" fmla="*/ 60 h 152"/>
              <a:gd name="T58" fmla="*/ 160 w 290"/>
              <a:gd name="T59" fmla="*/ 36 h 152"/>
              <a:gd name="T60" fmla="*/ 76 w 290"/>
              <a:gd name="T61" fmla="*/ 28 h 152"/>
              <a:gd name="T62" fmla="*/ 28 w 290"/>
              <a:gd name="T63" fmla="*/ 24 h 152"/>
              <a:gd name="T64" fmla="*/ 24 w 290"/>
              <a:gd name="T65" fmla="*/ 28 h 152"/>
              <a:gd name="T66" fmla="*/ 28 w 290"/>
              <a:gd name="T67" fmla="*/ 72 h 152"/>
              <a:gd name="T68" fmla="*/ 76 w 290"/>
              <a:gd name="T69" fmla="*/ 68 h 152"/>
              <a:gd name="T70" fmla="*/ 36 w 290"/>
              <a:gd name="T71" fmla="*/ 60 h 152"/>
              <a:gd name="T72" fmla="*/ 64 w 290"/>
              <a:gd name="T73" fmla="*/ 36 h 152"/>
              <a:gd name="T74" fmla="*/ 264 w 290"/>
              <a:gd name="T75" fmla="*/ 80 h 152"/>
              <a:gd name="T76" fmla="*/ 241 w 290"/>
              <a:gd name="T77" fmla="*/ 24 h 152"/>
              <a:gd name="T78" fmla="*/ 208 w 290"/>
              <a:gd name="T79" fmla="*/ 28 h 152"/>
              <a:gd name="T80" fmla="*/ 210 w 290"/>
              <a:gd name="T81" fmla="*/ 74 h 152"/>
              <a:gd name="T82" fmla="*/ 225 w 290"/>
              <a:gd name="T83" fmla="*/ 84 h 152"/>
              <a:gd name="T84" fmla="*/ 264 w 290"/>
              <a:gd name="T85" fmla="*/ 80 h 152"/>
              <a:gd name="T86" fmla="*/ 220 w 290"/>
              <a:gd name="T87" fmla="*/ 67 h 152"/>
              <a:gd name="T88" fmla="*/ 241 w 290"/>
              <a:gd name="T89" fmla="*/ 36 h 152"/>
              <a:gd name="T90" fmla="*/ 251 w 290"/>
              <a:gd name="T91" fmla="*/ 72 h 152"/>
              <a:gd name="T92" fmla="*/ 132 w 290"/>
              <a:gd name="T93" fmla="*/ 72 h 152"/>
              <a:gd name="T94" fmla="*/ 136 w 290"/>
              <a:gd name="T95" fmla="*/ 28 h 152"/>
              <a:gd name="T96" fmla="*/ 92 w 290"/>
              <a:gd name="T97" fmla="*/ 24 h 152"/>
              <a:gd name="T98" fmla="*/ 88 w 290"/>
              <a:gd name="T99" fmla="*/ 68 h 152"/>
              <a:gd name="T100" fmla="*/ 132 w 290"/>
              <a:gd name="T101" fmla="*/ 72 h 152"/>
              <a:gd name="T102" fmla="*/ 124 w 290"/>
              <a:gd name="T103" fmla="*/ 36 h 152"/>
              <a:gd name="T104" fmla="*/ 100 w 290"/>
              <a:gd name="T105" fmla="*/ 6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0" h="152">
                <a:moveTo>
                  <a:pt x="56" y="104"/>
                </a:moveTo>
                <a:cubicBezTo>
                  <a:pt x="43" y="104"/>
                  <a:pt x="32" y="115"/>
                  <a:pt x="32" y="128"/>
                </a:cubicBezTo>
                <a:cubicBezTo>
                  <a:pt x="32" y="141"/>
                  <a:pt x="43" y="152"/>
                  <a:pt x="56" y="152"/>
                </a:cubicBezTo>
                <a:cubicBezTo>
                  <a:pt x="69" y="152"/>
                  <a:pt x="80" y="141"/>
                  <a:pt x="80" y="128"/>
                </a:cubicBezTo>
                <a:cubicBezTo>
                  <a:pt x="80" y="115"/>
                  <a:pt x="69" y="104"/>
                  <a:pt x="56" y="104"/>
                </a:cubicBezTo>
                <a:close/>
                <a:moveTo>
                  <a:pt x="56" y="140"/>
                </a:moveTo>
                <a:cubicBezTo>
                  <a:pt x="49" y="140"/>
                  <a:pt x="44" y="135"/>
                  <a:pt x="44" y="128"/>
                </a:cubicBezTo>
                <a:cubicBezTo>
                  <a:pt x="44" y="121"/>
                  <a:pt x="49" y="116"/>
                  <a:pt x="56" y="116"/>
                </a:cubicBezTo>
                <a:cubicBezTo>
                  <a:pt x="63" y="116"/>
                  <a:pt x="68" y="121"/>
                  <a:pt x="68" y="128"/>
                </a:cubicBezTo>
                <a:cubicBezTo>
                  <a:pt x="68" y="135"/>
                  <a:pt x="63" y="140"/>
                  <a:pt x="56" y="140"/>
                </a:cubicBezTo>
                <a:close/>
                <a:moveTo>
                  <a:pt x="232" y="104"/>
                </a:moveTo>
                <a:cubicBezTo>
                  <a:pt x="219" y="104"/>
                  <a:pt x="208" y="115"/>
                  <a:pt x="208" y="128"/>
                </a:cubicBezTo>
                <a:cubicBezTo>
                  <a:pt x="208" y="141"/>
                  <a:pt x="219" y="152"/>
                  <a:pt x="232" y="152"/>
                </a:cubicBezTo>
                <a:cubicBezTo>
                  <a:pt x="245" y="152"/>
                  <a:pt x="256" y="141"/>
                  <a:pt x="256" y="128"/>
                </a:cubicBezTo>
                <a:cubicBezTo>
                  <a:pt x="256" y="115"/>
                  <a:pt x="245" y="104"/>
                  <a:pt x="232" y="104"/>
                </a:cubicBezTo>
                <a:close/>
                <a:moveTo>
                  <a:pt x="232" y="140"/>
                </a:moveTo>
                <a:cubicBezTo>
                  <a:pt x="225" y="140"/>
                  <a:pt x="220" y="135"/>
                  <a:pt x="220" y="128"/>
                </a:cubicBezTo>
                <a:cubicBezTo>
                  <a:pt x="220" y="121"/>
                  <a:pt x="225" y="116"/>
                  <a:pt x="232" y="116"/>
                </a:cubicBezTo>
                <a:cubicBezTo>
                  <a:pt x="239" y="116"/>
                  <a:pt x="244" y="121"/>
                  <a:pt x="244" y="128"/>
                </a:cubicBezTo>
                <a:cubicBezTo>
                  <a:pt x="244" y="135"/>
                  <a:pt x="239" y="140"/>
                  <a:pt x="232" y="140"/>
                </a:cubicBezTo>
                <a:close/>
                <a:moveTo>
                  <a:pt x="86" y="136"/>
                </a:moveTo>
                <a:cubicBezTo>
                  <a:pt x="202" y="136"/>
                  <a:pt x="202" y="136"/>
                  <a:pt x="202" y="136"/>
                </a:cubicBezTo>
                <a:cubicBezTo>
                  <a:pt x="202" y="124"/>
                  <a:pt x="202" y="124"/>
                  <a:pt x="202" y="124"/>
                </a:cubicBezTo>
                <a:cubicBezTo>
                  <a:pt x="86" y="124"/>
                  <a:pt x="86" y="124"/>
                  <a:pt x="86" y="124"/>
                </a:cubicBezTo>
                <a:lnTo>
                  <a:pt x="86" y="136"/>
                </a:lnTo>
                <a:close/>
                <a:moveTo>
                  <a:pt x="278" y="23"/>
                </a:moveTo>
                <a:cubicBezTo>
                  <a:pt x="274" y="10"/>
                  <a:pt x="261" y="0"/>
                  <a:pt x="247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3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8"/>
                  <a:pt x="8" y="136"/>
                  <a:pt x="17" y="136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6" y="124"/>
                  <a:pt x="26" y="124"/>
                  <a:pt x="26" y="124"/>
                </a:cubicBezTo>
                <a:cubicBezTo>
                  <a:pt x="17" y="124"/>
                  <a:pt x="17" y="124"/>
                  <a:pt x="17" y="124"/>
                </a:cubicBezTo>
                <a:cubicBezTo>
                  <a:pt x="14" y="124"/>
                  <a:pt x="12" y="122"/>
                  <a:pt x="12" y="1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17"/>
                  <a:pt x="17" y="12"/>
                  <a:pt x="23" y="12"/>
                </a:cubicBezTo>
                <a:cubicBezTo>
                  <a:pt x="247" y="12"/>
                  <a:pt x="247" y="12"/>
                  <a:pt x="247" y="12"/>
                </a:cubicBezTo>
                <a:cubicBezTo>
                  <a:pt x="256" y="12"/>
                  <a:pt x="264" y="18"/>
                  <a:pt x="266" y="27"/>
                </a:cubicBezTo>
                <a:cubicBezTo>
                  <a:pt x="275" y="55"/>
                  <a:pt x="278" y="80"/>
                  <a:pt x="275" y="119"/>
                </a:cubicBezTo>
                <a:cubicBezTo>
                  <a:pt x="275" y="122"/>
                  <a:pt x="273" y="124"/>
                  <a:pt x="270" y="124"/>
                </a:cubicBezTo>
                <a:cubicBezTo>
                  <a:pt x="262" y="124"/>
                  <a:pt x="262" y="124"/>
                  <a:pt x="262" y="124"/>
                </a:cubicBezTo>
                <a:cubicBezTo>
                  <a:pt x="262" y="136"/>
                  <a:pt x="262" y="136"/>
                  <a:pt x="262" y="136"/>
                </a:cubicBezTo>
                <a:cubicBezTo>
                  <a:pt x="270" y="136"/>
                  <a:pt x="270" y="136"/>
                  <a:pt x="270" y="136"/>
                </a:cubicBezTo>
                <a:cubicBezTo>
                  <a:pt x="279" y="136"/>
                  <a:pt x="287" y="129"/>
                  <a:pt x="287" y="120"/>
                </a:cubicBezTo>
                <a:cubicBezTo>
                  <a:pt x="290" y="79"/>
                  <a:pt x="287" y="53"/>
                  <a:pt x="278" y="23"/>
                </a:cubicBezTo>
                <a:close/>
                <a:moveTo>
                  <a:pt x="192" y="72"/>
                </a:moveTo>
                <a:cubicBezTo>
                  <a:pt x="194" y="72"/>
                  <a:pt x="196" y="70"/>
                  <a:pt x="196" y="68"/>
                </a:cubicBezTo>
                <a:cubicBezTo>
                  <a:pt x="196" y="28"/>
                  <a:pt x="196" y="28"/>
                  <a:pt x="196" y="28"/>
                </a:cubicBezTo>
                <a:cubicBezTo>
                  <a:pt x="196" y="26"/>
                  <a:pt x="194" y="24"/>
                  <a:pt x="192" y="24"/>
                </a:cubicBezTo>
                <a:cubicBezTo>
                  <a:pt x="152" y="24"/>
                  <a:pt x="152" y="24"/>
                  <a:pt x="152" y="24"/>
                </a:cubicBezTo>
                <a:cubicBezTo>
                  <a:pt x="150" y="24"/>
                  <a:pt x="148" y="26"/>
                  <a:pt x="148" y="2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70"/>
                  <a:pt x="150" y="72"/>
                  <a:pt x="152" y="72"/>
                </a:cubicBezTo>
                <a:lnTo>
                  <a:pt x="192" y="72"/>
                </a:lnTo>
                <a:close/>
                <a:moveTo>
                  <a:pt x="160" y="36"/>
                </a:moveTo>
                <a:cubicBezTo>
                  <a:pt x="184" y="36"/>
                  <a:pt x="184" y="36"/>
                  <a:pt x="184" y="36"/>
                </a:cubicBezTo>
                <a:cubicBezTo>
                  <a:pt x="184" y="60"/>
                  <a:pt x="184" y="60"/>
                  <a:pt x="184" y="60"/>
                </a:cubicBezTo>
                <a:cubicBezTo>
                  <a:pt x="160" y="60"/>
                  <a:pt x="160" y="60"/>
                  <a:pt x="160" y="60"/>
                </a:cubicBezTo>
                <a:lnTo>
                  <a:pt x="160" y="36"/>
                </a:lnTo>
                <a:close/>
                <a:moveTo>
                  <a:pt x="76" y="68"/>
                </a:moveTo>
                <a:cubicBezTo>
                  <a:pt x="76" y="28"/>
                  <a:pt x="76" y="28"/>
                  <a:pt x="76" y="28"/>
                </a:cubicBezTo>
                <a:cubicBezTo>
                  <a:pt x="76" y="26"/>
                  <a:pt x="74" y="24"/>
                  <a:pt x="72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70"/>
                  <a:pt x="26" y="72"/>
                  <a:pt x="28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lose/>
                <a:moveTo>
                  <a:pt x="64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36"/>
                  <a:pt x="36" y="36"/>
                  <a:pt x="36" y="36"/>
                </a:cubicBezTo>
                <a:cubicBezTo>
                  <a:pt x="64" y="36"/>
                  <a:pt x="64" y="36"/>
                  <a:pt x="64" y="36"/>
                </a:cubicBezTo>
                <a:lnTo>
                  <a:pt x="64" y="60"/>
                </a:lnTo>
                <a:close/>
                <a:moveTo>
                  <a:pt x="264" y="80"/>
                </a:moveTo>
                <a:cubicBezTo>
                  <a:pt x="262" y="63"/>
                  <a:pt x="259" y="49"/>
                  <a:pt x="255" y="34"/>
                </a:cubicBezTo>
                <a:cubicBezTo>
                  <a:pt x="253" y="28"/>
                  <a:pt x="248" y="24"/>
                  <a:pt x="241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0" y="24"/>
                  <a:pt x="208" y="26"/>
                  <a:pt x="208" y="28"/>
                </a:cubicBezTo>
                <a:cubicBezTo>
                  <a:pt x="208" y="71"/>
                  <a:pt x="208" y="71"/>
                  <a:pt x="208" y="71"/>
                </a:cubicBezTo>
                <a:cubicBezTo>
                  <a:pt x="208" y="73"/>
                  <a:pt x="209" y="74"/>
                  <a:pt x="210" y="74"/>
                </a:cubicBezTo>
                <a:cubicBezTo>
                  <a:pt x="223" y="83"/>
                  <a:pt x="223" y="83"/>
                  <a:pt x="223" y="83"/>
                </a:cubicBezTo>
                <a:cubicBezTo>
                  <a:pt x="224" y="84"/>
                  <a:pt x="224" y="84"/>
                  <a:pt x="225" y="84"/>
                </a:cubicBezTo>
                <a:cubicBezTo>
                  <a:pt x="260" y="84"/>
                  <a:pt x="260" y="84"/>
                  <a:pt x="260" y="84"/>
                </a:cubicBezTo>
                <a:cubicBezTo>
                  <a:pt x="262" y="84"/>
                  <a:pt x="264" y="82"/>
                  <a:pt x="264" y="80"/>
                </a:cubicBezTo>
                <a:close/>
                <a:moveTo>
                  <a:pt x="228" y="72"/>
                </a:moveTo>
                <a:cubicBezTo>
                  <a:pt x="220" y="67"/>
                  <a:pt x="220" y="67"/>
                  <a:pt x="220" y="67"/>
                </a:cubicBezTo>
                <a:cubicBezTo>
                  <a:pt x="220" y="36"/>
                  <a:pt x="220" y="36"/>
                  <a:pt x="220" y="36"/>
                </a:cubicBezTo>
                <a:cubicBezTo>
                  <a:pt x="241" y="36"/>
                  <a:pt x="241" y="36"/>
                  <a:pt x="241" y="36"/>
                </a:cubicBezTo>
                <a:cubicBezTo>
                  <a:pt x="242" y="36"/>
                  <a:pt x="243" y="37"/>
                  <a:pt x="243" y="38"/>
                </a:cubicBezTo>
                <a:cubicBezTo>
                  <a:pt x="247" y="50"/>
                  <a:pt x="249" y="61"/>
                  <a:pt x="251" y="72"/>
                </a:cubicBezTo>
                <a:lnTo>
                  <a:pt x="228" y="72"/>
                </a:lnTo>
                <a:close/>
                <a:moveTo>
                  <a:pt x="132" y="72"/>
                </a:moveTo>
                <a:cubicBezTo>
                  <a:pt x="134" y="72"/>
                  <a:pt x="136" y="70"/>
                  <a:pt x="136" y="68"/>
                </a:cubicBezTo>
                <a:cubicBezTo>
                  <a:pt x="136" y="28"/>
                  <a:pt x="136" y="28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0" y="24"/>
                  <a:pt x="88" y="26"/>
                  <a:pt x="88" y="28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70"/>
                  <a:pt x="90" y="72"/>
                  <a:pt x="92" y="72"/>
                </a:cubicBezTo>
                <a:lnTo>
                  <a:pt x="132" y="72"/>
                </a:lnTo>
                <a:close/>
                <a:moveTo>
                  <a:pt x="100" y="36"/>
                </a:moveTo>
                <a:cubicBezTo>
                  <a:pt x="124" y="36"/>
                  <a:pt x="124" y="36"/>
                  <a:pt x="124" y="3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36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1A7124-52C1-4FC4-BF53-F35DBB4378A0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3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1F30F3D-25C6-43FC-896A-7603C0E8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Pareto Distribution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16F0F27-A921-46B1-B96F-E1D68356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882F21-CBEA-4E87-9D12-31702C747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6A1CDF-6D40-4FA0-B2B6-D593E93338E5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21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Arrival process, service process, state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Elementary Processes in </a:t>
            </a:r>
            <a:br>
              <a:rPr lang="en-US" noProof="0" dirty="0"/>
            </a:br>
            <a:r>
              <a:rPr lang="en-US" noProof="0" dirty="0"/>
              <a:t>Performance Models</a:t>
            </a:r>
          </a:p>
        </p:txBody>
      </p:sp>
    </p:spTree>
    <p:extLst>
      <p:ext uri="{BB962C8B-B14F-4D97-AF65-F5344CB8AC3E}">
        <p14:creationId xmlns:p14="http://schemas.microsoft.com/office/powerpoint/2010/main" val="36970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Random Processes in Traffic Models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2B9909-1FAA-4DCB-99BD-8FF1D021A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4D32ED-4F7E-4642-9A67-C9627DA0E5C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A5BBC8-0955-4D3A-A893-19E346159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7"/>
          <a:stretch/>
        </p:blipFill>
        <p:spPr>
          <a:xfrm>
            <a:off x="2485806" y="1481045"/>
            <a:ext cx="7220388" cy="25754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73AD676-67DD-4B17-A1ED-1352B1CC6F3F}"/>
              </a:ext>
            </a:extLst>
          </p:cNvPr>
          <p:cNvSpPr txBox="1"/>
          <p:nvPr/>
        </p:nvSpPr>
        <p:spPr>
          <a:xfrm>
            <a:off x="2562006" y="2795800"/>
            <a:ext cx="1905000" cy="6331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/>
            <a:r>
              <a:rPr lang="en-US" sz="2400" dirty="0">
                <a:solidFill>
                  <a:schemeClr val="accent5"/>
                </a:solidFill>
                <a:latin typeface="+mn-lt"/>
              </a:rPr>
              <a:t>arrival process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C335EDD-20A4-45CD-862F-451E506E482B}"/>
              </a:ext>
            </a:extLst>
          </p:cNvPr>
          <p:cNvSpPr txBox="1"/>
          <p:nvPr/>
        </p:nvSpPr>
        <p:spPr>
          <a:xfrm>
            <a:off x="6553200" y="3149744"/>
            <a:ext cx="2362199" cy="6904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2000">
                <a:solidFill>
                  <a:schemeClr val="accent5"/>
                </a:solidFill>
                <a:latin typeface="+mn-lt"/>
              </a:defRPr>
            </a:lvl1pPr>
          </a:lstStyle>
          <a:p>
            <a:pPr algn="ctr"/>
            <a:r>
              <a:rPr lang="en-US" sz="2400" dirty="0"/>
              <a:t>service process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2025314F-5A45-4260-A996-031420EF48F7}"/>
              </a:ext>
            </a:extLst>
          </p:cNvPr>
          <p:cNvSpPr/>
          <p:nvPr/>
        </p:nvSpPr>
        <p:spPr bwMode="auto">
          <a:xfrm rot="5400000">
            <a:off x="6390822" y="2307905"/>
            <a:ext cx="742047" cy="398008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D31BD97-72F3-4EB8-BE7D-86E399400770}"/>
              </a:ext>
            </a:extLst>
          </p:cNvPr>
          <p:cNvSpPr txBox="1"/>
          <p:nvPr/>
        </p:nvSpPr>
        <p:spPr>
          <a:xfrm>
            <a:off x="5732973" y="4744742"/>
            <a:ext cx="205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+mn-lt"/>
              </a:rPr>
              <a:t>state process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8DD2314-F639-4C0C-AA29-C5249A23E79A}"/>
              </a:ext>
            </a:extLst>
          </p:cNvPr>
          <p:cNvSpPr txBox="1"/>
          <p:nvPr/>
        </p:nvSpPr>
        <p:spPr>
          <a:xfrm>
            <a:off x="1295400" y="244185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solidFill>
                  <a:srgbClr val="747474"/>
                </a:solidFill>
                <a:latin typeface="+mn-lt"/>
              </a:rPr>
              <a:t>traffic source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5AD0C9-61D4-4CF7-8BE1-57EDF764B563}"/>
              </a:ext>
            </a:extLst>
          </p:cNvPr>
          <p:cNvSpPr/>
          <p:nvPr/>
        </p:nvSpPr>
        <p:spPr bwMode="auto">
          <a:xfrm>
            <a:off x="2181006" y="2616355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F9BFD7-8045-4DF4-8069-0032F9E96301}"/>
              </a:ext>
            </a:extLst>
          </p:cNvPr>
          <p:cNvSpPr txBox="1"/>
          <p:nvPr/>
        </p:nvSpPr>
        <p:spPr>
          <a:xfrm>
            <a:off x="5009073" y="3046927"/>
            <a:ext cx="1447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solidFill>
                  <a:srgbClr val="747474"/>
                </a:solidFill>
                <a:latin typeface="+mn-lt"/>
              </a:rPr>
              <a:t>waiting room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6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Characterization of Arrival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0">
                <a:extLst>
                  <a:ext uri="{FF2B5EF4-FFF2-40B4-BE49-F238E27FC236}">
                    <a16:creationId xmlns:a16="http://schemas.microsoft.com/office/drawing/2014/main" id="{15650D80-8AC7-48FE-8166-1A2B4E959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4102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Interarrival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 err="1"/>
                  <a:t>-th</a:t>
                </a:r>
                <a:r>
                  <a:rPr lang="en-US" noProof="0" dirty="0"/>
                  <a:t> arrival</a:t>
                </a:r>
              </a:p>
              <a:p>
                <a:r>
                  <a:rPr lang="en-US" dirty="0"/>
                  <a:t>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iid</a:t>
                </a:r>
                <a:r>
                  <a:rPr lang="en-US" dirty="0"/>
                  <a:t>. and follow same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(see renewal process)</a:t>
                </a:r>
                <a:endParaRPr lang="en-US" noProof="0" dirty="0"/>
              </a:p>
              <a:p>
                <a:r>
                  <a:rPr lang="en-US" dirty="0"/>
                  <a:t>Remaining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until next arrival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noProof="0" dirty="0"/>
                  <a:t> continuous-time and -state</a:t>
                </a:r>
                <a:endParaRPr lang="en-US" b="1" kern="1200" dirty="0">
                  <a:solidFill>
                    <a:schemeClr val="accent5"/>
                  </a:solidFill>
                  <a:latin typeface="+mn-lt"/>
                  <a:cs typeface="+mn-cs"/>
                </a:endParaRPr>
              </a:p>
              <a:p>
                <a:pPr eaLnBrk="0" hangingPunct="0">
                  <a:spcBef>
                    <a:spcPct val="0"/>
                  </a:spcBef>
                </a:pPr>
                <a:endParaRPr lang="en-US" b="1" kern="1200" dirty="0">
                  <a:solidFill>
                    <a:schemeClr val="accent5"/>
                  </a:solidFill>
                  <a:latin typeface="+mn-lt"/>
                  <a:cs typeface="+mn-cs"/>
                </a:endParaRPr>
              </a:p>
              <a:p>
                <a:pPr eaLnBrk="0" hangingPunct="0">
                  <a:spcBef>
                    <a:spcPct val="0"/>
                  </a:spcBef>
                </a:pPr>
                <a:endParaRPr lang="en-US" b="1" kern="1200" dirty="0">
                  <a:solidFill>
                    <a:schemeClr val="accent5"/>
                  </a:solidFill>
                  <a:latin typeface="+mn-lt"/>
                  <a:cs typeface="+mn-cs"/>
                </a:endParaRPr>
              </a:p>
              <a:p>
                <a:pPr eaLnBrk="0" hangingPunct="0">
                  <a:spcBef>
                    <a:spcPct val="0"/>
                  </a:spcBef>
                </a:pPr>
                <a:r>
                  <a:rPr lang="en-US" b="1" kern="1200" dirty="0">
                    <a:solidFill>
                      <a:schemeClr val="accent5"/>
                    </a:solidFill>
                    <a:latin typeface="+mn-lt"/>
                    <a:cs typeface="+mn-cs"/>
                  </a:rPr>
                  <a:t>Arrival process with Markov property</a:t>
                </a:r>
              </a:p>
              <a:p>
                <a:pPr lvl="1"/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noProof="0" dirty="0"/>
                  <a:t>is independent of the past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is </a:t>
                </a:r>
                <a:r>
                  <a:rPr lang="en-US" noProof="0" dirty="0" err="1"/>
                  <a:t>iid</a:t>
                </a:r>
                <a:r>
                  <a:rPr lang="en-US" dirty="0"/>
                  <a:t>. for any time instant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dirty="0"/>
                  <a:t>interarrival time A is memoryless</a:t>
                </a:r>
              </a:p>
              <a:p>
                <a:pPr lvl="1"/>
                <a:endParaRPr lang="en-US" noProof="0" dirty="0"/>
              </a:p>
              <a:p>
                <a:r>
                  <a:rPr lang="en-US" b="1" kern="1200" dirty="0">
                    <a:solidFill>
                      <a:schemeClr val="accent5"/>
                    </a:solidFill>
                    <a:latin typeface="+mn-lt"/>
                    <a:cs typeface="+mn-cs"/>
                  </a:rPr>
                  <a:t>Poisson process </a:t>
                </a:r>
                <a:r>
                  <a:rPr lang="en-US" noProof="0" dirty="0"/>
                  <a:t>is the only single arrival process with Markov property</a:t>
                </a:r>
                <a:endParaRPr lang="en-US" dirty="0"/>
              </a:p>
            </p:txBody>
          </p:sp>
        </mc:Choice>
        <mc:Fallback xmlns="">
          <p:sp>
            <p:nvSpPr>
              <p:cNvPr id="11" name="Inhaltsplatzhalter 10">
                <a:extLst>
                  <a:ext uri="{FF2B5EF4-FFF2-40B4-BE49-F238E27FC236}">
                    <a16:creationId xmlns:a16="http://schemas.microsoft.com/office/drawing/2014/main" id="{15650D80-8AC7-48FE-8166-1A2B4E959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410200" cy="5105400"/>
              </a:xfrm>
              <a:blipFill>
                <a:blip r:embed="rId4"/>
                <a:stretch>
                  <a:fillRect l="-450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9C8780-79BC-4828-9434-44038BE59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D34F87-30A5-46E2-8708-849DBAED738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A1E99B-1312-4739-8170-3C77584A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968375"/>
            <a:ext cx="6577978" cy="518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Characterization of Service Process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9C8780-79BC-4828-9434-44038BE59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D34F87-30A5-46E2-8708-849DBAED738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77760D-DFBF-46CF-9D30-563D9D81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" y="2947467"/>
            <a:ext cx="7229707" cy="206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46B48553-BF3B-4C83-AA23-6932DFD55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Service time described with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job</a:t>
                </a:r>
              </a:p>
              <a:p>
                <a:r>
                  <a:rPr lang="en-US" dirty="0"/>
                  <a:t>Here: service times are </a:t>
                </a:r>
                <a:r>
                  <a:rPr lang="en-US" dirty="0" err="1"/>
                  <a:t>iid</a:t>
                </a:r>
                <a:r>
                  <a:rPr lang="en-US" dirty="0"/>
                  <a:t>. for any job and follow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de-DE" dirty="0"/>
              </a:p>
              <a:p>
                <a:endParaRPr lang="en-US" dirty="0"/>
              </a:p>
              <a:p>
                <a:r>
                  <a:rPr lang="en-US" dirty="0"/>
                  <a:t>Several consecutive service times constitute a busy period</a:t>
                </a:r>
              </a:p>
              <a:p>
                <a:r>
                  <a:rPr lang="en-US" dirty="0"/>
                  <a:t>Between busy periods there is an idle period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46B48553-BF3B-4C83-AA23-6932DFD55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9B90E706-D9B4-47D8-84DC-C30D2CA64BCD}"/>
              </a:ext>
            </a:extLst>
          </p:cNvPr>
          <p:cNvSpPr txBox="1"/>
          <p:nvPr/>
        </p:nvSpPr>
        <p:spPr>
          <a:xfrm>
            <a:off x="7233424" y="3215694"/>
            <a:ext cx="4925122" cy="330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ea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eaLnBrk="1" hangingPunct="1">
              <a:spcBef>
                <a:spcPct val="20000"/>
              </a:spcBef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eaLnBrk="1" hangingPunct="1">
              <a:spcBef>
                <a:spcPct val="20000"/>
              </a:spcBef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fontAlgn="base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fontAlgn="base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fontAlgn="base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fontAlgn="base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Service process with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Markov property </a:t>
            </a:r>
          </a:p>
          <a:p>
            <a:pPr lvl="1"/>
            <a:r>
              <a:rPr lang="en-US" b="0" dirty="0"/>
              <a:t>memoryless service time</a:t>
            </a:r>
          </a:p>
          <a:p>
            <a:pPr lvl="1"/>
            <a:r>
              <a:rPr lang="en-US" b="0" dirty="0"/>
              <a:t>duration until end of operation independent of the past</a:t>
            </a:r>
          </a:p>
          <a:p>
            <a:pPr lvl="1"/>
            <a:r>
              <a:rPr lang="en-US" b="0" dirty="0"/>
              <a:t>exponential distribution is the only continuous distribution with Markov property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41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3ADA6-4FFF-4B83-B006-071DC9F6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0C6102-5B25-4E41-B0EF-3073EBF01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4419600" cy="5105400"/>
              </a:xfrm>
            </p:spPr>
            <p:txBody>
              <a:bodyPr/>
              <a:lstStyle/>
              <a:p>
                <a:r>
                  <a:rPr lang="en-US" dirty="0"/>
                  <a:t>Depending on traffic model and analysis method, different forms of the state process description are considered</a:t>
                </a:r>
              </a:p>
              <a:p>
                <a:endParaRPr lang="en-US" dirty="0"/>
              </a:p>
              <a:p>
                <a:r>
                  <a:rPr lang="en-US" dirty="0"/>
                  <a:t>Number of customers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en-US" dirty="0"/>
                  <a:t>e.g. for M/GI/1 or GI/M/1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Unfinished work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for analysis of GI/GI/1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40C6102-5B25-4E41-B0EF-3073EBF01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4419600" cy="5105400"/>
              </a:xfrm>
              <a:blipFill>
                <a:blip r:embed="rId2"/>
                <a:stretch>
                  <a:fillRect l="-55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75530E-B8F3-4784-84E2-0A84B4ED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3EFF09-E2D0-4321-BB38-01C04A7C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62" y="438944"/>
            <a:ext cx="760853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0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3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1273098"/>
            <a:ext cx="5715000" cy="10129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3 	Elementary Random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3.1 Stochastic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3.1.2 Markov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3.1.3 Elementary Processes in Performance Models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3.2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3.2.2 Analysis of Recurrence Time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3.3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3.3.1 Definition of a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3.3.2 Properties of the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3.3.3 Poisson Arrivals during Arbitrarily Distributed Interval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800" b="0" noProof="0" dirty="0"/>
              <a:t>	</a:t>
            </a: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1273098"/>
            <a:ext cx="5715000" cy="474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lnSpc>
                <a:spcPct val="80000"/>
              </a:lnSpc>
              <a:buNone/>
            </a:pPr>
            <a:r>
              <a:rPr lang="en-US" sz="1600" b="0"/>
              <a:t>	3.4 </a:t>
            </a:r>
            <a:r>
              <a:rPr lang="en-US" sz="1600" b="0" dirty="0"/>
              <a:t>Superposition of Independent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3.4.1 Superposition of Poisson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3.4.2 Palm-</a:t>
            </a:r>
            <a:r>
              <a:rPr lang="en-US" sz="1600" b="0" dirty="0" err="1"/>
              <a:t>Khintchine</a:t>
            </a:r>
            <a:r>
              <a:rPr lang="en-US" sz="1600" b="0" dirty="0"/>
              <a:t> Theorem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3.5 Markov State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3.5.1 Definition of Continuous-Time Markov Chain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3.5.2 Transition Behavior of Markovian State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3.5.3 State Equations and State Probabilities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3.5.4 Examples of Transition Probability Densities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3.5.5 Birth-and-Death Processes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Examples and definition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Stochastic Processes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9697AF6-E0F0-4458-A19F-F0A12D0D0577}"/>
              </a:ext>
            </a:extLst>
          </p:cNvPr>
          <p:cNvCxnSpPr>
            <a:cxnSpLocks/>
          </p:cNvCxnSpPr>
          <p:nvPr/>
        </p:nvCxnSpPr>
        <p:spPr bwMode="auto">
          <a:xfrm>
            <a:off x="4064620" y="1471612"/>
            <a:ext cx="340298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B1B8F-3A9D-4102-909F-6DD49557C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20978" y="863435"/>
            <a:ext cx="2393950" cy="47359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Font typeface="MT Extra" pitchFamily="18" charset="2"/>
              <a:buChar char=" "/>
            </a:pP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381376" y="951262"/>
            <a:ext cx="879475" cy="39735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Font typeface="MT Extra" pitchFamily="18" charset="2"/>
              <a:buChar char=" "/>
            </a:pPr>
            <a:r>
              <a:rPr lang="de-DE" sz="16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endParaRPr lang="de-DE" sz="16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381375" y="1244600"/>
            <a:ext cx="1168400" cy="39735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  <a:buFont typeface="MT Extra" pitchFamily="18" charset="2"/>
              <a:buChar char=" "/>
            </a:pPr>
            <a:r>
              <a:rPr lang="de-DE" sz="16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idle</a:t>
            </a:r>
            <a:endParaRPr lang="de-DE" sz="16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197475" y="533400"/>
            <a:ext cx="2146300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T Extra" pitchFamily="18" charset="2"/>
              <a:buNone/>
            </a:pPr>
            <a:r>
              <a:rPr lang="de-DE" sz="16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de-DE" sz="1600" b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6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intervals</a:t>
            </a:r>
            <a:endParaRPr lang="de-DE" sz="16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5021262" y="902116"/>
            <a:ext cx="176213" cy="2742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>
            <a:off x="5475287" y="871954"/>
            <a:ext cx="374650" cy="583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520978" y="2625793"/>
            <a:ext cx="3013075" cy="70788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T Extra" pitchFamily="18" charset="2"/>
              <a:buNone/>
            </a:pP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router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77" name="Freeform 46"/>
          <p:cNvSpPr>
            <a:spLocks/>
          </p:cNvSpPr>
          <p:nvPr/>
        </p:nvSpPr>
        <p:spPr bwMode="auto">
          <a:xfrm>
            <a:off x="4313237" y="1187449"/>
            <a:ext cx="2876550" cy="290512"/>
          </a:xfrm>
          <a:custGeom>
            <a:avLst/>
            <a:gdLst>
              <a:gd name="T0" fmla="*/ 3175 w 1812"/>
              <a:gd name="T1" fmla="*/ 271462 h 183"/>
              <a:gd name="T2" fmla="*/ 0 w 1812"/>
              <a:gd name="T3" fmla="*/ 274637 h 183"/>
              <a:gd name="T4" fmla="*/ 3175 w 1812"/>
              <a:gd name="T5" fmla="*/ 287337 h 183"/>
              <a:gd name="T6" fmla="*/ 409575 w 1812"/>
              <a:gd name="T7" fmla="*/ 290512 h 183"/>
              <a:gd name="T8" fmla="*/ 412750 w 1812"/>
              <a:gd name="T9" fmla="*/ 287337 h 183"/>
              <a:gd name="T10" fmla="*/ 403225 w 1812"/>
              <a:gd name="T11" fmla="*/ 19050 h 183"/>
              <a:gd name="T12" fmla="*/ 885825 w 1812"/>
              <a:gd name="T13" fmla="*/ 9525 h 183"/>
              <a:gd name="T14" fmla="*/ 889000 w 1812"/>
              <a:gd name="T15" fmla="*/ 287337 h 183"/>
              <a:gd name="T16" fmla="*/ 1885950 w 1812"/>
              <a:gd name="T17" fmla="*/ 290512 h 183"/>
              <a:gd name="T18" fmla="*/ 1889125 w 1812"/>
              <a:gd name="T19" fmla="*/ 287337 h 183"/>
              <a:gd name="T20" fmla="*/ 1879600 w 1812"/>
              <a:gd name="T21" fmla="*/ 19050 h 183"/>
              <a:gd name="T22" fmla="*/ 2066925 w 1812"/>
              <a:gd name="T23" fmla="*/ 9525 h 183"/>
              <a:gd name="T24" fmla="*/ 2070100 w 1812"/>
              <a:gd name="T25" fmla="*/ 287337 h 183"/>
              <a:gd name="T26" fmla="*/ 2576513 w 1812"/>
              <a:gd name="T27" fmla="*/ 290512 h 183"/>
              <a:gd name="T28" fmla="*/ 2579688 w 1812"/>
              <a:gd name="T29" fmla="*/ 287337 h 183"/>
              <a:gd name="T30" fmla="*/ 2570163 w 1812"/>
              <a:gd name="T31" fmla="*/ 19050 h 183"/>
              <a:gd name="T32" fmla="*/ 2873375 w 1812"/>
              <a:gd name="T33" fmla="*/ 15875 h 183"/>
              <a:gd name="T34" fmla="*/ 2876550 w 1812"/>
              <a:gd name="T35" fmla="*/ 3175 h 183"/>
              <a:gd name="T36" fmla="*/ 2873375 w 1812"/>
              <a:gd name="T37" fmla="*/ 0 h 183"/>
              <a:gd name="T38" fmla="*/ 2570163 w 1812"/>
              <a:gd name="T39" fmla="*/ 0 h 183"/>
              <a:gd name="T40" fmla="*/ 2563813 w 1812"/>
              <a:gd name="T41" fmla="*/ 0 h 183"/>
              <a:gd name="T42" fmla="*/ 2559050 w 1812"/>
              <a:gd name="T43" fmla="*/ 9525 h 183"/>
              <a:gd name="T44" fmla="*/ 2570163 w 1812"/>
              <a:gd name="T45" fmla="*/ 271462 h 183"/>
              <a:gd name="T46" fmla="*/ 2085975 w 1812"/>
              <a:gd name="T47" fmla="*/ 280987 h 183"/>
              <a:gd name="T48" fmla="*/ 2085975 w 1812"/>
              <a:gd name="T49" fmla="*/ 6350 h 183"/>
              <a:gd name="T50" fmla="*/ 2082800 w 1812"/>
              <a:gd name="T51" fmla="*/ 3175 h 183"/>
              <a:gd name="T52" fmla="*/ 2079625 w 1812"/>
              <a:gd name="T53" fmla="*/ 0 h 183"/>
              <a:gd name="T54" fmla="*/ 1879600 w 1812"/>
              <a:gd name="T55" fmla="*/ 0 h 183"/>
              <a:gd name="T56" fmla="*/ 1873250 w 1812"/>
              <a:gd name="T57" fmla="*/ 0 h 183"/>
              <a:gd name="T58" fmla="*/ 1870075 w 1812"/>
              <a:gd name="T59" fmla="*/ 3175 h 183"/>
              <a:gd name="T60" fmla="*/ 1870075 w 1812"/>
              <a:gd name="T61" fmla="*/ 9525 h 183"/>
              <a:gd name="T62" fmla="*/ 1879600 w 1812"/>
              <a:gd name="T63" fmla="*/ 271462 h 183"/>
              <a:gd name="T64" fmla="*/ 906463 w 1812"/>
              <a:gd name="T65" fmla="*/ 280987 h 183"/>
              <a:gd name="T66" fmla="*/ 906463 w 1812"/>
              <a:gd name="T67" fmla="*/ 6350 h 183"/>
              <a:gd name="T68" fmla="*/ 903288 w 1812"/>
              <a:gd name="T69" fmla="*/ 3175 h 183"/>
              <a:gd name="T70" fmla="*/ 900113 w 1812"/>
              <a:gd name="T71" fmla="*/ 0 h 183"/>
              <a:gd name="T72" fmla="*/ 403225 w 1812"/>
              <a:gd name="T73" fmla="*/ 0 h 183"/>
              <a:gd name="T74" fmla="*/ 396875 w 1812"/>
              <a:gd name="T75" fmla="*/ 0 h 183"/>
              <a:gd name="T76" fmla="*/ 392113 w 1812"/>
              <a:gd name="T77" fmla="*/ 3175 h 183"/>
              <a:gd name="T78" fmla="*/ 392113 w 1812"/>
              <a:gd name="T79" fmla="*/ 9525 h 183"/>
              <a:gd name="T80" fmla="*/ 403225 w 1812"/>
              <a:gd name="T81" fmla="*/ 271462 h 18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812" h="183">
                <a:moveTo>
                  <a:pt x="6" y="171"/>
                </a:moveTo>
                <a:lnTo>
                  <a:pt x="2" y="171"/>
                </a:lnTo>
                <a:lnTo>
                  <a:pt x="2" y="173"/>
                </a:lnTo>
                <a:lnTo>
                  <a:pt x="0" y="173"/>
                </a:lnTo>
                <a:lnTo>
                  <a:pt x="0" y="181"/>
                </a:lnTo>
                <a:lnTo>
                  <a:pt x="2" y="181"/>
                </a:lnTo>
                <a:lnTo>
                  <a:pt x="2" y="183"/>
                </a:lnTo>
                <a:lnTo>
                  <a:pt x="258" y="183"/>
                </a:lnTo>
                <a:lnTo>
                  <a:pt x="258" y="181"/>
                </a:lnTo>
                <a:lnTo>
                  <a:pt x="260" y="181"/>
                </a:lnTo>
                <a:lnTo>
                  <a:pt x="260" y="6"/>
                </a:lnTo>
                <a:lnTo>
                  <a:pt x="254" y="12"/>
                </a:lnTo>
                <a:lnTo>
                  <a:pt x="565" y="12"/>
                </a:lnTo>
                <a:lnTo>
                  <a:pt x="558" y="6"/>
                </a:lnTo>
                <a:lnTo>
                  <a:pt x="558" y="181"/>
                </a:lnTo>
                <a:lnTo>
                  <a:pt x="560" y="181"/>
                </a:lnTo>
                <a:lnTo>
                  <a:pt x="560" y="183"/>
                </a:lnTo>
                <a:lnTo>
                  <a:pt x="1188" y="183"/>
                </a:lnTo>
                <a:lnTo>
                  <a:pt x="1188" y="181"/>
                </a:lnTo>
                <a:lnTo>
                  <a:pt x="1190" y="181"/>
                </a:lnTo>
                <a:lnTo>
                  <a:pt x="1190" y="6"/>
                </a:lnTo>
                <a:lnTo>
                  <a:pt x="1184" y="12"/>
                </a:lnTo>
                <a:lnTo>
                  <a:pt x="1308" y="12"/>
                </a:lnTo>
                <a:lnTo>
                  <a:pt x="1302" y="6"/>
                </a:lnTo>
                <a:lnTo>
                  <a:pt x="1302" y="181"/>
                </a:lnTo>
                <a:lnTo>
                  <a:pt x="1304" y="181"/>
                </a:lnTo>
                <a:lnTo>
                  <a:pt x="1304" y="183"/>
                </a:lnTo>
                <a:lnTo>
                  <a:pt x="1623" y="183"/>
                </a:lnTo>
                <a:lnTo>
                  <a:pt x="1623" y="181"/>
                </a:lnTo>
                <a:lnTo>
                  <a:pt x="1625" y="181"/>
                </a:lnTo>
                <a:lnTo>
                  <a:pt x="1625" y="6"/>
                </a:lnTo>
                <a:lnTo>
                  <a:pt x="1619" y="12"/>
                </a:lnTo>
                <a:lnTo>
                  <a:pt x="1810" y="12"/>
                </a:lnTo>
                <a:lnTo>
                  <a:pt x="1810" y="10"/>
                </a:lnTo>
                <a:lnTo>
                  <a:pt x="1812" y="10"/>
                </a:lnTo>
                <a:lnTo>
                  <a:pt x="1812" y="2"/>
                </a:lnTo>
                <a:lnTo>
                  <a:pt x="1810" y="2"/>
                </a:lnTo>
                <a:lnTo>
                  <a:pt x="1810" y="0"/>
                </a:lnTo>
                <a:lnTo>
                  <a:pt x="1806" y="0"/>
                </a:lnTo>
                <a:lnTo>
                  <a:pt x="1619" y="0"/>
                </a:lnTo>
                <a:lnTo>
                  <a:pt x="1617" y="0"/>
                </a:lnTo>
                <a:lnTo>
                  <a:pt x="1615" y="0"/>
                </a:lnTo>
                <a:lnTo>
                  <a:pt x="1615" y="2"/>
                </a:lnTo>
                <a:lnTo>
                  <a:pt x="1612" y="6"/>
                </a:lnTo>
                <a:lnTo>
                  <a:pt x="1612" y="177"/>
                </a:lnTo>
                <a:lnTo>
                  <a:pt x="1619" y="171"/>
                </a:lnTo>
                <a:lnTo>
                  <a:pt x="1308" y="171"/>
                </a:lnTo>
                <a:lnTo>
                  <a:pt x="1314" y="177"/>
                </a:lnTo>
                <a:lnTo>
                  <a:pt x="1314" y="6"/>
                </a:lnTo>
                <a:lnTo>
                  <a:pt x="1314" y="4"/>
                </a:lnTo>
                <a:lnTo>
                  <a:pt x="1314" y="2"/>
                </a:lnTo>
                <a:lnTo>
                  <a:pt x="1312" y="2"/>
                </a:lnTo>
                <a:lnTo>
                  <a:pt x="1312" y="0"/>
                </a:lnTo>
                <a:lnTo>
                  <a:pt x="1310" y="0"/>
                </a:lnTo>
                <a:lnTo>
                  <a:pt x="1308" y="0"/>
                </a:lnTo>
                <a:lnTo>
                  <a:pt x="1184" y="0"/>
                </a:lnTo>
                <a:lnTo>
                  <a:pt x="1182" y="0"/>
                </a:lnTo>
                <a:lnTo>
                  <a:pt x="1180" y="0"/>
                </a:lnTo>
                <a:lnTo>
                  <a:pt x="1180" y="2"/>
                </a:lnTo>
                <a:lnTo>
                  <a:pt x="1178" y="2"/>
                </a:lnTo>
                <a:lnTo>
                  <a:pt x="1178" y="4"/>
                </a:lnTo>
                <a:lnTo>
                  <a:pt x="1178" y="6"/>
                </a:lnTo>
                <a:lnTo>
                  <a:pt x="1178" y="177"/>
                </a:lnTo>
                <a:lnTo>
                  <a:pt x="1184" y="171"/>
                </a:lnTo>
                <a:lnTo>
                  <a:pt x="565" y="171"/>
                </a:lnTo>
                <a:lnTo>
                  <a:pt x="571" y="177"/>
                </a:lnTo>
                <a:lnTo>
                  <a:pt x="571" y="6"/>
                </a:lnTo>
                <a:lnTo>
                  <a:pt x="571" y="4"/>
                </a:lnTo>
                <a:lnTo>
                  <a:pt x="571" y="2"/>
                </a:lnTo>
                <a:lnTo>
                  <a:pt x="569" y="2"/>
                </a:lnTo>
                <a:lnTo>
                  <a:pt x="569" y="0"/>
                </a:lnTo>
                <a:lnTo>
                  <a:pt x="567" y="0"/>
                </a:lnTo>
                <a:lnTo>
                  <a:pt x="565" y="0"/>
                </a:lnTo>
                <a:lnTo>
                  <a:pt x="254" y="0"/>
                </a:lnTo>
                <a:lnTo>
                  <a:pt x="252" y="0"/>
                </a:lnTo>
                <a:lnTo>
                  <a:pt x="250" y="0"/>
                </a:lnTo>
                <a:lnTo>
                  <a:pt x="250" y="2"/>
                </a:lnTo>
                <a:lnTo>
                  <a:pt x="247" y="2"/>
                </a:lnTo>
                <a:lnTo>
                  <a:pt x="247" y="4"/>
                </a:lnTo>
                <a:lnTo>
                  <a:pt x="247" y="6"/>
                </a:lnTo>
                <a:lnTo>
                  <a:pt x="247" y="177"/>
                </a:lnTo>
                <a:lnTo>
                  <a:pt x="254" y="171"/>
                </a:lnTo>
                <a:lnTo>
                  <a:pt x="6" y="171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B4C8280-856C-42FA-A9AB-30BBD5F1C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8" b="24020"/>
          <a:stretch/>
        </p:blipFill>
        <p:spPr>
          <a:xfrm>
            <a:off x="2819400" y="2368587"/>
            <a:ext cx="6292263" cy="163988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06C783-333A-4E87-BA0F-5F1A272C2EC3}"/>
              </a:ext>
            </a:extLst>
          </p:cNvPr>
          <p:cNvSpPr txBox="1"/>
          <p:nvPr/>
        </p:nvSpPr>
        <p:spPr>
          <a:xfrm>
            <a:off x="7522979" y="127155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time t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E9FA14F-A96E-49E6-94DD-00299895ABD3}"/>
              </a:ext>
            </a:extLst>
          </p:cNvPr>
          <p:cNvCxnSpPr>
            <a:cxnSpLocks/>
          </p:cNvCxnSpPr>
          <p:nvPr/>
        </p:nvCxnSpPr>
        <p:spPr bwMode="auto">
          <a:xfrm>
            <a:off x="3295061" y="4008473"/>
            <a:ext cx="515887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B7DA9D06-1A9C-405A-960A-C5B82CC74EBC}"/>
              </a:ext>
            </a:extLst>
          </p:cNvPr>
          <p:cNvSpPr txBox="1"/>
          <p:nvPr/>
        </p:nvSpPr>
        <p:spPr>
          <a:xfrm>
            <a:off x="8484642" y="3789167"/>
            <a:ext cx="77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time t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0D5096D-B0EA-4216-BCA2-A5EB59A4ADD3}"/>
              </a:ext>
            </a:extLst>
          </p:cNvPr>
          <p:cNvSpPr txBox="1"/>
          <p:nvPr/>
        </p:nvSpPr>
        <p:spPr>
          <a:xfrm rot="16200000">
            <a:off x="2899569" y="1086891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X(t)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7AAC68A5-A21E-496E-AD06-F6794B91782C}"/>
              </a:ext>
            </a:extLst>
          </p:cNvPr>
          <p:cNvSpPr txBox="1"/>
          <p:nvPr/>
        </p:nvSpPr>
        <p:spPr>
          <a:xfrm>
            <a:off x="3024177" y="2057400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X(t)</a:t>
            </a:r>
          </a:p>
        </p:txBody>
      </p:sp>
      <p:sp>
        <p:nvSpPr>
          <p:cNvPr id="23" name="Text Box 9">
            <a:extLst>
              <a:ext uri="{FF2B5EF4-FFF2-40B4-BE49-F238E27FC236}">
                <a16:creationId xmlns:a16="http://schemas.microsoft.com/office/drawing/2014/main" id="{1DF4E018-FE46-41EB-8B99-E2C33E329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978" y="5049450"/>
            <a:ext cx="2663825" cy="70788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MT Extra" pitchFamily="18" charset="2"/>
              <a:buNone/>
            </a:pP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remaining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workload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a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A9F36A6-1A80-4FAF-857D-A3F95ECD0F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57803" y="4343400"/>
            <a:ext cx="3590925" cy="25146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801D265-150E-4DFA-A24D-6B97E29DFCB1}"/>
              </a:ext>
            </a:extLst>
          </p:cNvPr>
          <p:cNvSpPr txBox="1"/>
          <p:nvPr/>
        </p:nvSpPr>
        <p:spPr>
          <a:xfrm>
            <a:off x="6648728" y="6048148"/>
            <a:ext cx="77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time 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456A121-374C-40E2-9BF4-C2B51D5933FA}"/>
              </a:ext>
            </a:extLst>
          </p:cNvPr>
          <p:cNvSpPr txBox="1"/>
          <p:nvPr/>
        </p:nvSpPr>
        <p:spPr>
          <a:xfrm rot="16200000">
            <a:off x="2805397" y="5116549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X(t)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4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fik 83">
            <a:extLst>
              <a:ext uri="{FF2B5EF4-FFF2-40B4-BE49-F238E27FC236}">
                <a16:creationId xmlns:a16="http://schemas.microsoft.com/office/drawing/2014/main" id="{3841AFAF-EB0D-4727-8E0E-F2081732B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8" b="24020"/>
          <a:stretch/>
        </p:blipFill>
        <p:spPr>
          <a:xfrm>
            <a:off x="861517" y="4383255"/>
            <a:ext cx="6292263" cy="1639886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Objective of Stochastic Modeling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66D068-976B-4A3F-8839-3BADC308F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339" name="AutoShape 3"/>
          <p:cNvSpPr>
            <a:spLocks noChangeAspect="1" noChangeArrowheads="1" noTextEdit="1"/>
          </p:cNvSpPr>
          <p:nvPr/>
        </p:nvSpPr>
        <p:spPr bwMode="auto">
          <a:xfrm>
            <a:off x="2882900" y="1081089"/>
            <a:ext cx="6015038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81D5817A-904B-4898-AE22-3EEE5AA44036}"/>
                  </a:ext>
                </a:extLst>
              </p:cNvPr>
              <p:cNvSpPr txBox="1"/>
              <p:nvPr/>
            </p:nvSpPr>
            <p:spPr>
              <a:xfrm>
                <a:off x="1009773" y="3658551"/>
                <a:ext cx="1827212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50000"/>
                  </a:spcBef>
                  <a:buFont typeface="MT Extra" pitchFamily="18" charset="2"/>
                  <a:buNone/>
                  <a:defRPr sz="2000" b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en-US"/>
                  <a:t>system state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81D5817A-904B-4898-AE22-3EEE5AA4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73" y="3658551"/>
                <a:ext cx="1827212" cy="707886"/>
              </a:xfrm>
              <a:prstGeom prst="rect">
                <a:avLst/>
              </a:prstGeom>
              <a:blipFill>
                <a:blip r:embed="rId5"/>
                <a:stretch>
                  <a:fillRect l="-3679" t="-3448" b="-10345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Grafik 86">
            <a:extLst>
              <a:ext uri="{FF2B5EF4-FFF2-40B4-BE49-F238E27FC236}">
                <a16:creationId xmlns:a16="http://schemas.microsoft.com/office/drawing/2014/main" id="{EC946F8A-C2A7-4FB8-99F1-32A44F033C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05075" y="1328737"/>
            <a:ext cx="3590925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9">
                <a:extLst>
                  <a:ext uri="{FF2B5EF4-FFF2-40B4-BE49-F238E27FC236}">
                    <a16:creationId xmlns:a16="http://schemas.microsoft.com/office/drawing/2014/main" id="{705DD038-3E4D-4490-BD19-3E9AC2D8DA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953656"/>
                <a:ext cx="2663825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 typeface="MT Extra" pitchFamily="18" charset="2"/>
                  <a:buNone/>
                </a:pPr>
                <a:r>
                  <a:rPr lang="en-US" sz="2000" b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remaining workload</a:t>
                </a:r>
                <a:br>
                  <a:rPr lang="en-US" sz="2000" b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000" b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 a server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b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8" name="Text Box 9">
                <a:extLst>
                  <a:ext uri="{FF2B5EF4-FFF2-40B4-BE49-F238E27FC236}">
                    <a16:creationId xmlns:a16="http://schemas.microsoft.com/office/drawing/2014/main" id="{705DD038-3E4D-4490-BD19-3E9AC2D8D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953656"/>
                <a:ext cx="2663825" cy="707886"/>
              </a:xfrm>
              <a:prstGeom prst="rect">
                <a:avLst/>
              </a:prstGeom>
              <a:blipFill>
                <a:blip r:embed="rId8"/>
                <a:stretch>
                  <a:fillRect l="-2288" t="-3419" b="-14530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 Box 3">
            <a:extLst>
              <a:ext uri="{FF2B5EF4-FFF2-40B4-BE49-F238E27FC236}">
                <a16:creationId xmlns:a16="http://schemas.microsoft.com/office/drawing/2014/main" id="{8C0D3028-C7D5-4A6D-B107-083A4F99A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592" y="953656"/>
            <a:ext cx="4006201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probability density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 Box 3">
                <a:extLst>
                  <a:ext uri="{FF2B5EF4-FFF2-40B4-BE49-F238E27FC236}">
                    <a16:creationId xmlns:a16="http://schemas.microsoft.com/office/drawing/2014/main" id="{054CD4ED-B140-4E0D-9268-B0CC018C5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5426" y="3718542"/>
                <a:ext cx="4050704" cy="473591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  <a:spcBef>
                    <a:spcPct val="50000"/>
                  </a:spcBef>
                  <a:buFont typeface="MT Extra" pitchFamily="18" charset="2"/>
                  <a:buChar char=" "/>
                </a:pPr>
                <a:r>
                  <a:rPr lang="en-US" sz="2000" b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state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b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5" name="Text Box 3">
                <a:extLst>
                  <a:ext uri="{FF2B5EF4-FFF2-40B4-BE49-F238E27FC236}">
                    <a16:creationId xmlns:a16="http://schemas.microsoft.com/office/drawing/2014/main" id="{054CD4ED-B140-4E0D-9268-B0CC018C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5426" y="3718542"/>
                <a:ext cx="4050704" cy="473591"/>
              </a:xfrm>
              <a:prstGeom prst="rect">
                <a:avLst/>
              </a:prstGeom>
              <a:blipFill>
                <a:blip r:embed="rId9"/>
                <a:stretch>
                  <a:fillRect l="-1054" b="-23077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5B41D1BC-B3F0-4CA3-9A1E-AF42C04612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664" y="4160696"/>
            <a:ext cx="4288950" cy="2144475"/>
          </a:xfrm>
          <a:prstGeom prst="rect">
            <a:avLst/>
          </a:prstGeom>
        </p:spPr>
      </p:pic>
      <p:sp>
        <p:nvSpPr>
          <p:cNvPr id="70" name="Line 38">
            <a:extLst>
              <a:ext uri="{FF2B5EF4-FFF2-40B4-BE49-F238E27FC236}">
                <a16:creationId xmlns:a16="http://schemas.microsoft.com/office/drawing/2014/main" id="{F95DA678-592D-4C1E-8677-BD2F3F034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5478966"/>
            <a:ext cx="6858000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007066-0009-47B3-81B5-41AA05C3C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7592" y="1300965"/>
            <a:ext cx="3733324" cy="2069532"/>
          </a:xfrm>
          <a:prstGeom prst="rect">
            <a:avLst/>
          </a:prstGeom>
        </p:spPr>
      </p:pic>
      <p:sp>
        <p:nvSpPr>
          <p:cNvPr id="90" name="Line 38">
            <a:extLst>
              <a:ext uri="{FF2B5EF4-FFF2-40B4-BE49-F238E27FC236}">
                <a16:creationId xmlns:a16="http://schemas.microsoft.com/office/drawing/2014/main" id="{57727EF1-ADC4-480F-AFE6-E5ABEF313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075" y="2925336"/>
            <a:ext cx="6858000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 Box 3">
            <a:extLst>
              <a:ext uri="{FF2B5EF4-FFF2-40B4-BE49-F238E27FC236}">
                <a16:creationId xmlns:a16="http://schemas.microsoft.com/office/drawing/2014/main" id="{0EC46DB1-C11F-4210-81BA-432D24EF4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9418" y="3221621"/>
            <a:ext cx="1351582" cy="40011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density</a:t>
            </a:r>
          </a:p>
        </p:txBody>
      </p:sp>
      <p:sp>
        <p:nvSpPr>
          <p:cNvPr id="76" name="Line 38">
            <a:extLst>
              <a:ext uri="{FF2B5EF4-FFF2-40B4-BE49-F238E27FC236}">
                <a16:creationId xmlns:a16="http://schemas.microsoft.com/office/drawing/2014/main" id="{F10942C6-ACC4-4D68-8BC5-4AF3E579D4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5075" y="1828800"/>
            <a:ext cx="4733925" cy="5574"/>
          </a:xfrm>
          <a:prstGeom prst="line">
            <a:avLst/>
          </a:prstGeom>
          <a:noFill/>
          <a:ln w="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708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75995-F453-4F3F-A78F-DD0A4B64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Stochastic Modeling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3DB7DE-531F-44B7-8BCC-2B347A5F7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mean values, but different patterns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762649-612A-4CE4-B522-5C225473DC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22BEB-F46E-437A-B718-BC55FCC11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5000" y="2256954"/>
            <a:ext cx="4320000" cy="32294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C1D49C3-70A0-4A2D-8DA1-B366B733A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07000" y="2256954"/>
            <a:ext cx="4320000" cy="32294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4FC887C-701C-4CA8-BE7D-16F5227FCB7A}"/>
              </a:ext>
            </a:extLst>
          </p:cNvPr>
          <p:cNvSpPr/>
          <p:nvPr/>
        </p:nvSpPr>
        <p:spPr>
          <a:xfrm>
            <a:off x="2263017" y="1763116"/>
            <a:ext cx="27254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discrete</a:t>
            </a:r>
            <a: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 uniform </a:t>
            </a:r>
            <a:b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 X~DU(1,5)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4C318AC-E889-4B52-932F-DB8A419303CC}"/>
              </a:ext>
            </a:extLst>
          </p:cNvPr>
          <p:cNvSpPr/>
          <p:nvPr/>
        </p:nvSpPr>
        <p:spPr>
          <a:xfrm>
            <a:off x="6980542" y="1763116"/>
            <a:ext cx="2535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deterministic</a:t>
            </a:r>
            <a:r>
              <a:rPr lang="de-DE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  <a:endParaRPr lang="de-DE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09AF68-A6BF-4A50-8B37-99B94233A5D5}"/>
                  </a:ext>
                </a:extLst>
              </p:cNvPr>
              <p:cNvSpPr txBox="1"/>
              <p:nvPr/>
            </p:nvSpPr>
            <p:spPr>
              <a:xfrm rot="16200000">
                <a:off x="984871" y="3482851"/>
                <a:ext cx="163629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b="0" dirty="0" err="1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value</a:t>
                </a:r>
                <a:r>
                  <a:rPr lang="de-DE" sz="1800" b="0" dirty="0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1800" b="0" i="1" dirty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dirty="0"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1800" b="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009AF68-A6BF-4A50-8B37-99B94233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84871" y="3482851"/>
                <a:ext cx="1636295" cy="369332"/>
              </a:xfrm>
              <a:prstGeom prst="rect">
                <a:avLst/>
              </a:prstGeom>
              <a:blipFill>
                <a:blip r:embed="rId8"/>
                <a:stretch>
                  <a:fillRect l="-6557" r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95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629B9-DF1C-4C63-8D1D-093138BF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62D110-202A-46D9-9585-BDDB87A6F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638800" cy="5105400"/>
              </a:xfrm>
            </p:spPr>
            <p:txBody>
              <a:bodyPr/>
              <a:lstStyle/>
              <a:p>
                <a:r>
                  <a:rPr lang="en-US" noProof="0" dirty="0"/>
                  <a:t>Random points in time</a:t>
                </a:r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noProof="0" dirty="0"/>
                  <a:t> describes process 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is </a:t>
                </a:r>
                <a:r>
                  <a:rPr lang="en-US" noProof="0" dirty="0" err="1"/>
                  <a:t>r.v.</a:t>
                </a:r>
                <a:r>
                  <a:rPr lang="en-US" noProof="0" dirty="0"/>
                  <a:t> </a:t>
                </a: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62D110-202A-46D9-9585-BDDB87A6F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638800" cy="5105400"/>
              </a:xfrm>
              <a:blipFill>
                <a:blip r:embed="rId2"/>
                <a:stretch>
                  <a:fillRect l="-43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6A4106-B9CD-4FC8-B114-A796064E1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1CAA42-05DE-4255-B114-61CCA44C0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1524000"/>
            <a:ext cx="4191000" cy="29381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D9F022-7147-4ADC-B0DD-85DD0489CD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81800" y="1524000"/>
            <a:ext cx="4179913" cy="2927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B1F16F0-958B-411A-9D89-CC006737B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8400" y="914400"/>
                <a:ext cx="5638800" cy="54419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en-US" b="0" kern="0" dirty="0"/>
                  <a:t>Family of random variables</a:t>
                </a:r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endParaRPr lang="en-US" b="0" kern="0" dirty="0"/>
              </a:p>
              <a:p>
                <a:r>
                  <a:rPr lang="en-US" b="0" kern="0" dirty="0"/>
                  <a:t>Generalization with family of r.v.s</a:t>
                </a:r>
              </a:p>
              <a:p>
                <a:pPr lvl="1"/>
                <a:r>
                  <a:rPr lang="en-US" b="0" kern="0" dirty="0"/>
                  <a:t>index set or parameter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kern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b="0" kern="0" dirty="0"/>
                  <a:t>, e.g., time</a:t>
                </a:r>
              </a:p>
              <a:p>
                <a:pPr lvl="1"/>
                <a:r>
                  <a:rPr lang="en-US" b="0" kern="0" dirty="0"/>
                  <a:t>state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kern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b="0" kern="0" dirty="0"/>
                  <a:t>: collection of all possible values of the r.v.s</a:t>
                </a:r>
              </a:p>
              <a:p>
                <a:r>
                  <a:rPr lang="en-US" kern="0" dirty="0">
                    <a:solidFill>
                      <a:schemeClr val="accent5"/>
                    </a:solidFill>
                  </a:rPr>
                  <a:t>Stochastic process: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0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kern="0" dirty="0"/>
                  <a:t> for </a:t>
                </a:r>
                <a14:m>
                  <m:oMath xmlns:m="http://schemas.openxmlformats.org/officeDocument/2006/math"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b="0" i="0" kern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b="0" kern="0" dirty="0"/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B1F16F0-958B-411A-9D89-CC006737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914400"/>
                <a:ext cx="5638800" cy="5441950"/>
              </a:xfrm>
              <a:prstGeom prst="rect">
                <a:avLst/>
              </a:prstGeom>
              <a:blipFill>
                <a:blip r:embed="rId7"/>
                <a:stretch>
                  <a:fillRect l="-432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54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A9495-77B9-4EFD-90B7-FFC2AFE7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noProof="0" dirty="0"/>
              <a:t>: IoT Gateway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56FD5902-1BAF-4644-84D3-A948C4A56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number of data packets waiting in a device of a computer network</a:t>
                </a:r>
              </a:p>
            </p:txBody>
          </p:sp>
        </mc:Choice>
        <mc:Fallback xmlns="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56FD5902-1BAF-4644-84D3-A948C4A56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E713D6-7C44-4C29-B438-5AEE5D5D7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4071BE-1199-468F-B65A-4214F59E09CE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5513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7|76.2"/>
  <p:tag name="GENSWF_SLIDE_UID" val="{5A27955B-F025-434B-AAF3-2D50548E8B14}:3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8.2"/>
  <p:tag name="GENSWF_SLIDE_UID" val="{47E266F3-D004-4BC0-9806-838705048735}:3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8.2"/>
  <p:tag name="GENSWF_SLIDE_UID" val="{47E266F3-D004-4BC0-9806-838705048735}:3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16.2|21.4"/>
  <p:tag name="GENSWF_SLIDE_UID" val="{DCF92840-ED65-4F90-A0F7-CB1631329315}:3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3"/>
  <p:tag name="GENSWF_SLIDE_UID" val="{E83E9BEB-1C6C-401D-A11A-8DBFF76B0885}:3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0.2|50.4|51"/>
  <p:tag name="ISPRING_SLIDE_INDENT_LEVEL" val="1"/>
  <p:tag name="ISPRING_CUSTOM_TIMING_USED" val="0"/>
  <p:tag name="GENSWF_SLIDE_UID" val="{3F5BE4C1-CF7B-43E3-A8CA-11D0538DE454}:4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|26.8|44.3|24"/>
  <p:tag name="GENSWF_SLIDE_UID" val="{A43CE8DC-A077-44CA-AC70-ABE0B6486339}:3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92.6|21.5|97.1"/>
  <p:tag name="GENSWF_SLIDE_UID" val="{0FD49C8A-38E9-4799-8C16-A7EF76675920}:4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ONTENTLIB_ASSET_META" val="{&quot;ai&quot;:&quot;06Ivmbyrt5n8EUZczfcp4g&quot;,&quot;gi&quot;:&quot;FGqgo8LJlWW1vXT3-lNxyg&quot;,&quot;ti&quot;:&quot;ui_elements&quot;,&quot;vs&quot;:{&quot;f&quot;:[253],&quot;i&quot;:{&quot;d&quot;:&quot;06Ivmbyrt5n8EUZczfcp4g&quot;,&quot;p&quot;:true}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F80A1ABC-D08A-4ED7-9560-489635FD0492}: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D84E78-DCA5-4B52-AD6D-BC1AC2708D23}:356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2000" b="0" dirty="0">
            <a:solidFill>
              <a:srgbClr val="4D4D4D"/>
            </a:solidFill>
            <a:latin typeface="Segoe UI" pitchFamily="34" charset="0"/>
            <a:cs typeface="Segoe UI" pitchFamily="34" charset="0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869</Words>
  <Application>Microsoft Office PowerPoint</Application>
  <PresentationFormat>Breitbild</PresentationFormat>
  <Paragraphs>189</Paragraphs>
  <Slides>19</Slides>
  <Notes>13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Wingdings</vt:lpstr>
      <vt:lpstr>Arial</vt:lpstr>
      <vt:lpstr>MT Extra</vt:lpstr>
      <vt:lpstr>Times New Roman</vt:lpstr>
      <vt:lpstr>Cambria Math</vt:lpstr>
      <vt:lpstr>Wingdings 3</vt:lpstr>
      <vt:lpstr>Segoe UI</vt:lpstr>
      <vt:lpstr>Arial Rounded MT Bold</vt:lpstr>
      <vt:lpstr>i3_powerpoint_2017</vt:lpstr>
      <vt:lpstr>Formel</vt:lpstr>
      <vt:lpstr>PowerPoint-Präsentation</vt:lpstr>
      <vt:lpstr>Disclaimer and Copyright Notice</vt:lpstr>
      <vt:lpstr>Chapter 3</vt:lpstr>
      <vt:lpstr>Stochastic Processes</vt:lpstr>
      <vt:lpstr>Examples</vt:lpstr>
      <vt:lpstr>Objective of Stochastic Modeling</vt:lpstr>
      <vt:lpstr>Stochastic Modeling</vt:lpstr>
      <vt:lpstr>Definition</vt:lpstr>
      <vt:lpstr>Example: IoT Gateway</vt:lpstr>
      <vt:lpstr>Classification of Stochastic State Processes</vt:lpstr>
      <vt:lpstr>Markov Processes</vt:lpstr>
      <vt:lpstr>Markov Process</vt:lpstr>
      <vt:lpstr>Memorylessness of a Random Variable</vt:lpstr>
      <vt:lpstr>Pareto Distribution</vt:lpstr>
      <vt:lpstr>Elementary Processes in  Performance Models</vt:lpstr>
      <vt:lpstr>Random Processes in Traffic Models</vt:lpstr>
      <vt:lpstr>Characterization of Arrival Process</vt:lpstr>
      <vt:lpstr>Characterization of Service Process</vt:lpstr>
      <vt:lpstr>State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Ch3.1 Stochastic Processes</dc:title>
  <dc:creator>tobias.hossfeld@uni-wuerzburg.de</dc:creator>
  <cp:lastModifiedBy>Tobias Hoßfeld</cp:lastModifiedBy>
  <cp:revision>951</cp:revision>
  <dcterms:created xsi:type="dcterms:W3CDTF">2011-01-08T01:15:19Z</dcterms:created>
  <dcterms:modified xsi:type="dcterms:W3CDTF">2022-05-05T09:16:33Z</dcterms:modified>
</cp:coreProperties>
</file>